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62" r:id="rId3"/>
    <p:sldId id="267" r:id="rId4"/>
    <p:sldId id="268" r:id="rId5"/>
    <p:sldId id="269" r:id="rId6"/>
    <p:sldId id="271" r:id="rId7"/>
    <p:sldId id="272" r:id="rId8"/>
    <p:sldId id="273" r:id="rId9"/>
    <p:sldId id="274" r:id="rId10"/>
    <p:sldId id="275" r:id="rId11"/>
    <p:sldId id="276" r:id="rId12"/>
    <p:sldId id="277" r:id="rId13"/>
    <p:sldId id="278" r:id="rId14"/>
    <p:sldId id="279"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055" autoAdjust="0"/>
  </p:normalViewPr>
  <p:slideViewPr>
    <p:cSldViewPr snapToGrid="0">
      <p:cViewPr varScale="1">
        <p:scale>
          <a:sx n="49" d="100"/>
          <a:sy n="49" d="100"/>
        </p:scale>
        <p:origin x="1334"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A5DD6A-C39C-49EC-935B-C02A6670A737}" type="datetimeFigureOut">
              <a:rPr lang="en-US" smtClean="0"/>
              <a:t>11/24/2020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52D2F8-D3FD-4034-AFCD-651F20443E1E}" type="slidenum">
              <a:rPr lang="en-US" smtClean="0"/>
              <a:t>‹#›</a:t>
            </a:fld>
            <a:endParaRPr lang="en-US"/>
          </a:p>
        </p:txBody>
      </p:sp>
    </p:spTree>
    <p:extLst>
      <p:ext uri="{BB962C8B-B14F-4D97-AF65-F5344CB8AC3E}">
        <p14:creationId xmlns:p14="http://schemas.microsoft.com/office/powerpoint/2010/main" val="1735471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52D2F8-D3FD-4034-AFCD-651F20443E1E}" type="slidenum">
              <a:rPr lang="en-US" smtClean="0"/>
              <a:t>1</a:t>
            </a:fld>
            <a:endParaRPr lang="en-US"/>
          </a:p>
        </p:txBody>
      </p:sp>
    </p:spTree>
    <p:extLst>
      <p:ext uri="{BB962C8B-B14F-4D97-AF65-F5344CB8AC3E}">
        <p14:creationId xmlns:p14="http://schemas.microsoft.com/office/powerpoint/2010/main" val="1364074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EG" dirty="0"/>
              <a:t>مذهب المنفعة </a:t>
            </a:r>
            <a:endParaRPr lang="en-US" dirty="0"/>
          </a:p>
          <a:p>
            <a:r>
              <a:rPr lang="ar-EG" dirty="0"/>
              <a:t>أخلاقيات الواجب </a:t>
            </a:r>
            <a:endParaRPr lang="en-US" dirty="0"/>
          </a:p>
          <a:p>
            <a:r>
              <a:rPr lang="ar-EG" dirty="0"/>
              <a:t>أخلاقيات الحقوق </a:t>
            </a:r>
            <a:endParaRPr lang="en-US" dirty="0"/>
          </a:p>
          <a:p>
            <a:r>
              <a:rPr lang="ar-EG" dirty="0"/>
              <a:t>الأخلاق الفضيلة</a:t>
            </a:r>
            <a:endParaRPr lang="en-US" dirty="0"/>
          </a:p>
        </p:txBody>
      </p:sp>
      <p:sp>
        <p:nvSpPr>
          <p:cNvPr id="4" name="Slide Number Placeholder 3"/>
          <p:cNvSpPr>
            <a:spLocks noGrp="1"/>
          </p:cNvSpPr>
          <p:nvPr>
            <p:ph type="sldNum" sz="quarter" idx="5"/>
          </p:nvPr>
        </p:nvSpPr>
        <p:spPr/>
        <p:txBody>
          <a:bodyPr/>
          <a:lstStyle/>
          <a:p>
            <a:fld id="{F652D2F8-D3FD-4034-AFCD-651F20443E1E}" type="slidenum">
              <a:rPr lang="en-US" smtClean="0"/>
              <a:t>3</a:t>
            </a:fld>
            <a:endParaRPr lang="en-US"/>
          </a:p>
        </p:txBody>
      </p:sp>
    </p:spTree>
    <p:extLst>
      <p:ext uri="{BB962C8B-B14F-4D97-AF65-F5344CB8AC3E}">
        <p14:creationId xmlns:p14="http://schemas.microsoft.com/office/powerpoint/2010/main" val="305452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EG" sz="1200" b="0" i="0" kern="1200" dirty="0">
                <a:solidFill>
                  <a:schemeClr val="tx1"/>
                </a:solidFill>
                <a:effectLst/>
                <a:latin typeface="+mn-lt"/>
                <a:ea typeface="+mn-ea"/>
                <a:cs typeface="+mn-cs"/>
              </a:rPr>
              <a:t>صعب: أقل واقعية ، أقل عرضة للتحليل الدقيق ، أقل قابلية للتطبيق على الشركات</a:t>
            </a:r>
          </a:p>
          <a:p>
            <a:br>
              <a:rPr lang="ar-EG" sz="1200" b="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652D2F8-D3FD-4034-AFCD-651F20443E1E}" type="slidenum">
              <a:rPr lang="en-US" smtClean="0"/>
              <a:t>10</a:t>
            </a:fld>
            <a:endParaRPr lang="en-US"/>
          </a:p>
        </p:txBody>
      </p:sp>
    </p:spTree>
    <p:extLst>
      <p:ext uri="{BB962C8B-B14F-4D97-AF65-F5344CB8AC3E}">
        <p14:creationId xmlns:p14="http://schemas.microsoft.com/office/powerpoint/2010/main" val="869170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r>
              <a:rPr lang="en-US">
                <a:solidFill>
                  <a:srgbClr val="1F497D"/>
                </a:solidFill>
              </a:rPr>
              <a:t>8/28/2018</a:t>
            </a:r>
          </a:p>
        </p:txBody>
      </p:sp>
      <p:sp>
        <p:nvSpPr>
          <p:cNvPr id="17" name="Footer Placeholder 16"/>
          <p:cNvSpPr>
            <a:spLocks noGrp="1"/>
          </p:cNvSpPr>
          <p:nvPr>
            <p:ph type="ftr" sz="quarter" idx="11"/>
          </p:nvPr>
        </p:nvSpPr>
        <p:spPr>
          <a:xfrm>
            <a:off x="3864864" y="6355080"/>
            <a:ext cx="4632960" cy="365760"/>
          </a:xfrm>
        </p:spPr>
        <p:txBody>
          <a:bodyPr/>
          <a:lstStyle/>
          <a:p>
            <a:r>
              <a:rPr lang="en-US">
                <a:solidFill>
                  <a:srgbClr val="1F497D"/>
                </a:solidFill>
              </a:rPr>
              <a:t>Engineering Ethics    lecture 4</a:t>
            </a:r>
          </a:p>
        </p:txBody>
      </p:sp>
      <p:sp>
        <p:nvSpPr>
          <p:cNvPr id="29" name="Slide Number Placeholder 28"/>
          <p:cNvSpPr>
            <a:spLocks noGrp="1"/>
          </p:cNvSpPr>
          <p:nvPr>
            <p:ph type="sldNum" sz="quarter" idx="12"/>
          </p:nvPr>
        </p:nvSpPr>
        <p:spPr>
          <a:xfrm>
            <a:off x="1621536" y="6355080"/>
            <a:ext cx="1625600" cy="365760"/>
          </a:xfrm>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407075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srgbClr val="1F497D"/>
                </a:solidFill>
              </a:rPr>
              <a:t>8/28/2018</a:t>
            </a:r>
          </a:p>
        </p:txBody>
      </p:sp>
      <p:sp>
        <p:nvSpPr>
          <p:cNvPr id="5" name="Footer Placeholder 4"/>
          <p:cNvSpPr>
            <a:spLocks noGrp="1"/>
          </p:cNvSpPr>
          <p:nvPr>
            <p:ph type="ftr" sz="quarter" idx="11"/>
          </p:nvPr>
        </p:nvSpPr>
        <p:spPr/>
        <p:txBody>
          <a:bodyPr/>
          <a:lstStyle/>
          <a:p>
            <a:r>
              <a:rPr lang="en-US">
                <a:solidFill>
                  <a:srgbClr val="1F497D"/>
                </a:solidFill>
              </a:rPr>
              <a:t>Engineering Ethics    lecture 4</a:t>
            </a:r>
          </a:p>
        </p:txBody>
      </p:sp>
      <p:sp>
        <p:nvSpPr>
          <p:cNvPr id="6" name="Slide Number Placeholder 5"/>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337797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srgbClr val="1F497D"/>
                </a:solidFill>
              </a:rPr>
              <a:t>8/28/2018</a:t>
            </a:r>
          </a:p>
        </p:txBody>
      </p:sp>
      <p:sp>
        <p:nvSpPr>
          <p:cNvPr id="5" name="Footer Placeholder 4"/>
          <p:cNvSpPr>
            <a:spLocks noGrp="1"/>
          </p:cNvSpPr>
          <p:nvPr>
            <p:ph type="ftr" sz="quarter" idx="11"/>
          </p:nvPr>
        </p:nvSpPr>
        <p:spPr/>
        <p:txBody>
          <a:bodyPr/>
          <a:lstStyle/>
          <a:p>
            <a:r>
              <a:rPr lang="en-US">
                <a:solidFill>
                  <a:srgbClr val="1F497D"/>
                </a:solidFill>
              </a:rPr>
              <a:t>Engineering Ethics    lecture 4</a:t>
            </a:r>
          </a:p>
        </p:txBody>
      </p:sp>
      <p:sp>
        <p:nvSpPr>
          <p:cNvPr id="6" name="Slide Number Placeholder 5"/>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402208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608691" y="273352"/>
            <a:ext cx="10969943" cy="1144355"/>
          </a:xfrm>
          <a:prstGeom prst="rect">
            <a:avLst/>
          </a:prstGeom>
        </p:spPr>
        <p:txBody>
          <a:bodyPr lIns="0" tIns="0" rIns="0" bIns="0" anchor="ctr"/>
          <a:lstStyle/>
          <a:p>
            <a:pPr algn="ctr"/>
            <a:endParaRPr lang="en-US" sz="3992" b="0" strike="noStrike" spc="-1">
              <a:solidFill>
                <a:srgbClr val="000000"/>
              </a:solidFill>
              <a:uFill>
                <a:solidFill>
                  <a:srgbClr val="FFFFFF"/>
                </a:solidFill>
              </a:uFill>
              <a:latin typeface="Arial"/>
            </a:endParaRPr>
          </a:p>
        </p:txBody>
      </p:sp>
      <p:sp>
        <p:nvSpPr>
          <p:cNvPr id="99" name="PlaceHolder 2"/>
          <p:cNvSpPr>
            <a:spLocks noGrp="1"/>
          </p:cNvSpPr>
          <p:nvPr>
            <p:ph type="body"/>
          </p:nvPr>
        </p:nvSpPr>
        <p:spPr>
          <a:xfrm>
            <a:off x="608691" y="1604514"/>
            <a:ext cx="10969943" cy="1897135"/>
          </a:xfrm>
          <a:prstGeom prst="rect">
            <a:avLst/>
          </a:prstGeom>
        </p:spPr>
        <p:txBody>
          <a:bodyPr lIns="0" tIns="0" rIns="0" bIns="0"/>
          <a:lstStyle/>
          <a:p>
            <a:endParaRPr lang="en-US" sz="2903" b="0" strike="noStrike" spc="-1">
              <a:solidFill>
                <a:srgbClr val="000000"/>
              </a:solidFill>
              <a:uFill>
                <a:solidFill>
                  <a:srgbClr val="FFFFFF"/>
                </a:solidFill>
              </a:uFill>
              <a:latin typeface="Arial"/>
            </a:endParaRPr>
          </a:p>
        </p:txBody>
      </p:sp>
      <p:sp>
        <p:nvSpPr>
          <p:cNvPr id="100" name="PlaceHolder 3"/>
          <p:cNvSpPr>
            <a:spLocks noGrp="1"/>
          </p:cNvSpPr>
          <p:nvPr>
            <p:ph type="body"/>
          </p:nvPr>
        </p:nvSpPr>
        <p:spPr>
          <a:xfrm>
            <a:off x="608691" y="3682251"/>
            <a:ext cx="10969943" cy="1897135"/>
          </a:xfrm>
          <a:prstGeom prst="rect">
            <a:avLst/>
          </a:prstGeom>
        </p:spPr>
        <p:txBody>
          <a:bodyPr lIns="0" tIns="0" rIns="0" bIns="0"/>
          <a:lstStyle/>
          <a:p>
            <a:endParaRPr lang="en-US" sz="2903"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98554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r>
              <a:rPr lang="en-US">
                <a:solidFill>
                  <a:srgbClr val="1F497D"/>
                </a:solidFill>
              </a:rPr>
              <a:t>8/28/2018</a:t>
            </a:r>
          </a:p>
        </p:txBody>
      </p:sp>
      <p:sp>
        <p:nvSpPr>
          <p:cNvPr id="5" name="Footer Placeholder 4"/>
          <p:cNvSpPr>
            <a:spLocks noGrp="1"/>
          </p:cNvSpPr>
          <p:nvPr>
            <p:ph type="ftr" sz="quarter" idx="11"/>
          </p:nvPr>
        </p:nvSpPr>
        <p:spPr/>
        <p:txBody>
          <a:bodyPr/>
          <a:lstStyle/>
          <a:p>
            <a:r>
              <a:rPr lang="en-US">
                <a:solidFill>
                  <a:srgbClr val="1F497D"/>
                </a:solidFill>
              </a:rPr>
              <a:t>Engineering Ethics    lecture 4</a:t>
            </a:r>
          </a:p>
        </p:txBody>
      </p:sp>
      <p:sp>
        <p:nvSpPr>
          <p:cNvPr id="6" name="Slide Number Placeholder 5"/>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1757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r>
              <a:rPr lang="en-US">
                <a:solidFill>
                  <a:srgbClr val="EEECE1"/>
                </a:solidFill>
              </a:rPr>
              <a:t>8/28/2018</a:t>
            </a:r>
          </a:p>
        </p:txBody>
      </p:sp>
      <p:sp>
        <p:nvSpPr>
          <p:cNvPr id="5" name="Footer Placeholder 4"/>
          <p:cNvSpPr>
            <a:spLocks noGrp="1"/>
          </p:cNvSpPr>
          <p:nvPr>
            <p:ph type="ftr" sz="quarter" idx="11"/>
          </p:nvPr>
        </p:nvSpPr>
        <p:spPr>
          <a:xfrm>
            <a:off x="3864864" y="6355080"/>
            <a:ext cx="4632960" cy="365760"/>
          </a:xfrm>
        </p:spPr>
        <p:txBody>
          <a:bodyPr/>
          <a:lstStyle/>
          <a:p>
            <a:r>
              <a:rPr lang="en-US">
                <a:solidFill>
                  <a:srgbClr val="EEECE1"/>
                </a:solidFill>
              </a:rPr>
              <a:t>Engineering Ethics    lecture 4</a:t>
            </a:r>
          </a:p>
        </p:txBody>
      </p:sp>
      <p:sp>
        <p:nvSpPr>
          <p:cNvPr id="6" name="Slide Number Placeholder 5"/>
          <p:cNvSpPr>
            <a:spLocks noGrp="1"/>
          </p:cNvSpPr>
          <p:nvPr>
            <p:ph type="sldNum" sz="quarter" idx="12"/>
          </p:nvPr>
        </p:nvSpPr>
        <p:spPr>
          <a:xfrm>
            <a:off x="1426464" y="6355080"/>
            <a:ext cx="2027936" cy="365760"/>
          </a:xfrm>
        </p:spPr>
        <p:txBody>
          <a:bodyPr/>
          <a:lstStyle/>
          <a:p>
            <a:fld id="{D1A5DB53-E47B-4130-A0EA-78824542178B}" type="slidenum">
              <a:rPr lang="en-US" smtClean="0">
                <a:solidFill>
                  <a:srgbClr val="EEECE1"/>
                </a:solidFill>
              </a:rPr>
              <a:pPr/>
              <a:t>‹#›</a:t>
            </a:fld>
            <a:endParaRPr lang="en-US">
              <a:solidFill>
                <a:srgbClr val="EEECE1"/>
              </a:solidFill>
            </a:endParaRPr>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662428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r>
              <a:rPr lang="en-US">
                <a:solidFill>
                  <a:srgbClr val="1F497D"/>
                </a:solidFill>
              </a:rPr>
              <a:t>8/28/2018</a:t>
            </a:r>
          </a:p>
        </p:txBody>
      </p:sp>
      <p:sp>
        <p:nvSpPr>
          <p:cNvPr id="6" name="Footer Placeholder 5"/>
          <p:cNvSpPr>
            <a:spLocks noGrp="1"/>
          </p:cNvSpPr>
          <p:nvPr>
            <p:ph type="ftr" sz="quarter" idx="11"/>
          </p:nvPr>
        </p:nvSpPr>
        <p:spPr/>
        <p:txBody>
          <a:bodyPr/>
          <a:lstStyle/>
          <a:p>
            <a:r>
              <a:rPr lang="en-US">
                <a:solidFill>
                  <a:srgbClr val="1F497D"/>
                </a:solidFill>
              </a:rPr>
              <a:t>Engineering Ethics    lecture 4</a:t>
            </a:r>
          </a:p>
        </p:txBody>
      </p:sp>
      <p:sp>
        <p:nvSpPr>
          <p:cNvPr id="7" name="Slide Number Placeholder 6"/>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708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r>
              <a:rPr lang="en-US">
                <a:solidFill>
                  <a:srgbClr val="1F497D"/>
                </a:solidFill>
              </a:rPr>
              <a:t>8/28/2018</a:t>
            </a:r>
          </a:p>
        </p:txBody>
      </p:sp>
      <p:sp>
        <p:nvSpPr>
          <p:cNvPr id="8" name="Footer Placeholder 7"/>
          <p:cNvSpPr>
            <a:spLocks noGrp="1"/>
          </p:cNvSpPr>
          <p:nvPr>
            <p:ph type="ftr" sz="quarter" idx="11"/>
          </p:nvPr>
        </p:nvSpPr>
        <p:spPr/>
        <p:txBody>
          <a:bodyPr/>
          <a:lstStyle/>
          <a:p>
            <a:r>
              <a:rPr lang="en-US">
                <a:solidFill>
                  <a:srgbClr val="1F497D"/>
                </a:solidFill>
              </a:rPr>
              <a:t>Engineering Ethics    lecture 4</a:t>
            </a:r>
          </a:p>
        </p:txBody>
      </p:sp>
      <p:sp>
        <p:nvSpPr>
          <p:cNvPr id="9" name="Slide Number Placeholder 8"/>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18030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solidFill>
                  <a:srgbClr val="1F497D"/>
                </a:solidFill>
              </a:rPr>
              <a:t>8/28/2018</a:t>
            </a:r>
          </a:p>
        </p:txBody>
      </p:sp>
      <p:sp>
        <p:nvSpPr>
          <p:cNvPr id="4" name="Footer Placeholder 3"/>
          <p:cNvSpPr>
            <a:spLocks noGrp="1"/>
          </p:cNvSpPr>
          <p:nvPr>
            <p:ph type="ftr" sz="quarter" idx="11"/>
          </p:nvPr>
        </p:nvSpPr>
        <p:spPr/>
        <p:txBody>
          <a:bodyPr/>
          <a:lstStyle/>
          <a:p>
            <a:r>
              <a:rPr lang="en-US">
                <a:solidFill>
                  <a:srgbClr val="1F497D"/>
                </a:solidFill>
              </a:rPr>
              <a:t>Engineering Ethics    lecture 4</a:t>
            </a:r>
          </a:p>
        </p:txBody>
      </p:sp>
      <p:sp>
        <p:nvSpPr>
          <p:cNvPr id="5" name="Slide Number Placeholder 4"/>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05381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srgbClr val="1F497D"/>
                </a:solidFill>
              </a:rPr>
              <a:t>8/28/2018</a:t>
            </a:r>
          </a:p>
        </p:txBody>
      </p:sp>
      <p:sp>
        <p:nvSpPr>
          <p:cNvPr id="3" name="Footer Placeholder 2"/>
          <p:cNvSpPr>
            <a:spLocks noGrp="1"/>
          </p:cNvSpPr>
          <p:nvPr>
            <p:ph type="ftr" sz="quarter" idx="11"/>
          </p:nvPr>
        </p:nvSpPr>
        <p:spPr/>
        <p:txBody>
          <a:bodyPr/>
          <a:lstStyle/>
          <a:p>
            <a:r>
              <a:rPr lang="en-US">
                <a:solidFill>
                  <a:srgbClr val="1F497D"/>
                </a:solidFill>
              </a:rPr>
              <a:t>Engineering Ethics    lecture 4</a:t>
            </a: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6581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solidFill>
                  <a:srgbClr val="1F497D"/>
                </a:solidFill>
              </a:rPr>
              <a:t>8/28/2018</a:t>
            </a:r>
          </a:p>
        </p:txBody>
      </p:sp>
      <p:sp>
        <p:nvSpPr>
          <p:cNvPr id="6" name="Footer Placeholder 5"/>
          <p:cNvSpPr>
            <a:spLocks noGrp="1"/>
          </p:cNvSpPr>
          <p:nvPr>
            <p:ph type="ftr" sz="quarter" idx="11"/>
          </p:nvPr>
        </p:nvSpPr>
        <p:spPr/>
        <p:txBody>
          <a:bodyPr/>
          <a:lstStyle/>
          <a:p>
            <a:r>
              <a:rPr lang="en-US">
                <a:solidFill>
                  <a:srgbClr val="1F497D"/>
                </a:solidFill>
              </a:rPr>
              <a:t>Engineering Ethics    lecture 4</a:t>
            </a:r>
          </a:p>
        </p:txBody>
      </p:sp>
      <p:sp>
        <p:nvSpPr>
          <p:cNvPr id="7" name="Slide Number Placeholder 6"/>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484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solidFill>
                  <a:srgbClr val="EEECE1"/>
                </a:solidFill>
              </a:rPr>
              <a:t>8/28/2018</a:t>
            </a:r>
          </a:p>
        </p:txBody>
      </p:sp>
      <p:sp>
        <p:nvSpPr>
          <p:cNvPr id="6" name="Footer Placeholder 5"/>
          <p:cNvSpPr>
            <a:spLocks noGrp="1"/>
          </p:cNvSpPr>
          <p:nvPr>
            <p:ph type="ftr" sz="quarter" idx="11"/>
          </p:nvPr>
        </p:nvSpPr>
        <p:spPr/>
        <p:txBody>
          <a:bodyPr/>
          <a:lstStyle/>
          <a:p>
            <a:r>
              <a:rPr lang="en-US">
                <a:solidFill>
                  <a:srgbClr val="EEECE1"/>
                </a:solidFill>
              </a:rPr>
              <a:t>Engineering Ethics    lecture 4</a:t>
            </a:r>
          </a:p>
        </p:txBody>
      </p:sp>
      <p:sp>
        <p:nvSpPr>
          <p:cNvPr id="7" name="Slide Number Placeholder 6"/>
          <p:cNvSpPr>
            <a:spLocks noGrp="1"/>
          </p:cNvSpPr>
          <p:nvPr>
            <p:ph type="sldNum" sz="quarter" idx="12"/>
          </p:nvPr>
        </p:nvSpPr>
        <p:spPr/>
        <p:txBody>
          <a:bodyPr/>
          <a:lstStyle/>
          <a:p>
            <a:fld id="{D1A5DB53-E47B-4130-A0EA-78824542178B}" type="slidenum">
              <a:rPr lang="en-US" smtClean="0">
                <a:solidFill>
                  <a:srgbClr val="EEECE1"/>
                </a:solidFill>
              </a:rPr>
              <a:pPr/>
              <a:t>‹#›</a:t>
            </a:fld>
            <a:endParaRPr lang="en-US">
              <a:solidFill>
                <a:srgbClr val="EEECE1"/>
              </a:solidFill>
            </a:endParaRPr>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19824128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r>
              <a:rPr lang="en-US">
                <a:solidFill>
                  <a:srgbClr val="1F497D"/>
                </a:solidFill>
              </a:rPr>
              <a:t>8/28/2018</a:t>
            </a:r>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r>
              <a:rPr lang="en-US">
                <a:solidFill>
                  <a:srgbClr val="1F497D"/>
                </a:solidFill>
              </a:rPr>
              <a:t>Engineering Ethics    lecture 4</a:t>
            </a:r>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D1A5DB53-E47B-4130-A0EA-78824542178B}" type="slidenum">
              <a:rPr lang="en-US" smtClean="0">
                <a:solidFill>
                  <a:srgbClr val="1F497D"/>
                </a:solidFill>
              </a:rPr>
              <a:pPr/>
              <a:t>‹#›</a:t>
            </a:fld>
            <a:endParaRPr lang="en-US">
              <a:solidFill>
                <a:srgbClr val="1F497D"/>
              </a:solidFill>
            </a:endParaRPr>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342234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600" b="1" dirty="0">
                <a:solidFill>
                  <a:srgbClr val="C00000"/>
                </a:solidFill>
              </a:rPr>
              <a:t>Engineering Ethics</a:t>
            </a:r>
            <a:br>
              <a:rPr lang="en-US" b="1">
                <a:solidFill>
                  <a:srgbClr val="C00000"/>
                </a:solidFill>
              </a:rPr>
            </a:br>
            <a:r>
              <a:rPr lang="en-US" sz="3100"/>
              <a:t> </a:t>
            </a:r>
            <a:r>
              <a:rPr lang="en-US" sz="3100" dirty="0"/>
              <a:t>Dr. Rania Ramadan</a:t>
            </a:r>
            <a:br>
              <a:rPr lang="en-US" sz="3100" dirty="0"/>
            </a:br>
            <a:br>
              <a:rPr lang="en-US" sz="3100" dirty="0"/>
            </a:br>
            <a:r>
              <a:rPr lang="en-US" sz="3100" dirty="0">
                <a:solidFill>
                  <a:schemeClr val="tx2">
                    <a:lumMod val="75000"/>
                  </a:schemeClr>
                </a:solidFill>
              </a:rPr>
              <a:t>lecture 4: </a:t>
            </a:r>
            <a:r>
              <a:rPr lang="en-US" spc="-1" dirty="0">
                <a:solidFill>
                  <a:srgbClr val="000000"/>
                </a:solidFill>
                <a:uFill>
                  <a:solidFill>
                    <a:srgbClr val="FFFFFF"/>
                  </a:solidFill>
                </a:uFill>
                <a:latin typeface="Arial"/>
                <a:ea typeface="DejaVu Sans"/>
              </a:rPr>
              <a:t>Understanding Ethical Problems</a:t>
            </a:r>
            <a:br>
              <a:rPr lang="en-US" sz="1800" spc="-1" dirty="0">
                <a:solidFill>
                  <a:srgbClr val="000000"/>
                </a:solidFill>
                <a:uFill>
                  <a:solidFill>
                    <a:srgbClr val="FFFFFF"/>
                  </a:solidFill>
                </a:uFill>
                <a:latin typeface="Arial"/>
              </a:rPr>
            </a:br>
            <a:br>
              <a:rPr lang="en-US" dirty="0"/>
            </a:br>
            <a:endParaRPr lang="en-US" b="1" dirty="0">
              <a:solidFill>
                <a:srgbClr val="C00000"/>
              </a:solidFill>
            </a:endParaRPr>
          </a:p>
        </p:txBody>
      </p:sp>
      <p:sp>
        <p:nvSpPr>
          <p:cNvPr id="4" name="Footer Placeholder 3"/>
          <p:cNvSpPr>
            <a:spLocks noGrp="1"/>
          </p:cNvSpPr>
          <p:nvPr>
            <p:ph type="ftr" sz="quarter" idx="11"/>
          </p:nvPr>
        </p:nvSpPr>
        <p:spPr/>
        <p:txBody>
          <a:bodyPr/>
          <a:lstStyle/>
          <a:p>
            <a:r>
              <a:rPr lang="en-US">
                <a:solidFill>
                  <a:srgbClr val="1F497D"/>
                </a:solidFill>
              </a:rPr>
              <a:t>Engineering Ethics    lecture 4</a:t>
            </a:r>
            <a:endParaRPr lang="en-US" dirty="0">
              <a:solidFill>
                <a:srgbClr val="1F497D"/>
              </a:solidFill>
            </a:endParaRPr>
          </a:p>
        </p:txBody>
      </p:sp>
      <p:sp>
        <p:nvSpPr>
          <p:cNvPr id="5" name="Slide Number Placeholder 4"/>
          <p:cNvSpPr>
            <a:spLocks noGrp="1"/>
          </p:cNvSpPr>
          <p:nvPr>
            <p:ph type="sldNum" sz="quarter" idx="12"/>
          </p:nvPr>
        </p:nvSpPr>
        <p:spPr/>
        <p:txBody>
          <a:bodyPr/>
          <a:lstStyle/>
          <a:p>
            <a:fld id="{D1A5DB53-E47B-4130-A0EA-78824542178B}" type="slidenum">
              <a:rPr lang="en-US" smtClean="0">
                <a:solidFill>
                  <a:srgbClr val="1F497D"/>
                </a:solidFill>
              </a:rPr>
              <a:pPr/>
              <a:t>1</a:t>
            </a:fld>
            <a:endParaRPr lang="en-US">
              <a:solidFill>
                <a:srgbClr val="1F497D"/>
              </a:solidFill>
            </a:endParaRPr>
          </a:p>
        </p:txBody>
      </p:sp>
    </p:spTree>
    <p:extLst>
      <p:ext uri="{BB962C8B-B14F-4D97-AF65-F5344CB8AC3E}">
        <p14:creationId xmlns:p14="http://schemas.microsoft.com/office/powerpoint/2010/main" val="1871942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a:solidFill>
                  <a:srgbClr val="000000"/>
                </a:solidFill>
                <a:uFill>
                  <a:solidFill>
                    <a:srgbClr val="FFFFFF"/>
                  </a:solidFill>
                </a:uFill>
                <a:latin typeface="Arial"/>
              </a:rPr>
              <a:t>Virtues Ethics</a:t>
            </a:r>
          </a:p>
        </p:txBody>
      </p:sp>
      <p:sp>
        <p:nvSpPr>
          <p:cNvPr id="139" name="TextShape 2"/>
          <p:cNvSpPr txBox="1"/>
          <p:nvPr/>
        </p:nvSpPr>
        <p:spPr>
          <a:xfrm>
            <a:off x="1116113" y="1604515"/>
            <a:ext cx="9956268"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You are doing good if your actions support your good virtues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Tied to personal character</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Personal Ethics, not engineering ethics; but what is ethical personally should be ethical professionally. </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Tricky: less concrete, less susceptible to rigorous analysis, less applicable to corporates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Apply by asking questions, determining related virtues (or vices) and determine action.</a:t>
            </a:r>
          </a:p>
        </p:txBody>
      </p:sp>
      <p:sp>
        <p:nvSpPr>
          <p:cNvPr id="2" name="Footer Placeholder 1"/>
          <p:cNvSpPr>
            <a:spLocks noGrp="1"/>
          </p:cNvSpPr>
          <p:nvPr>
            <p:ph type="ftr" sz="quarter" idx="11"/>
          </p:nvPr>
        </p:nvSpPr>
        <p:spPr/>
        <p:txBody>
          <a:bodyPr/>
          <a:lstStyle/>
          <a:p>
            <a:r>
              <a:rPr lang="en-US">
                <a:solidFill>
                  <a:srgbClr val="1F497D"/>
                </a:solidFill>
              </a:rPr>
              <a:t>Engineering Ethics    lecture 4</a:t>
            </a:r>
          </a:p>
        </p:txBody>
      </p:sp>
      <p:sp>
        <p:nvSpPr>
          <p:cNvPr id="3" name="Slide Number Placeholder 2"/>
          <p:cNvSpPr>
            <a:spLocks noGrp="1"/>
          </p:cNvSpPr>
          <p:nvPr>
            <p:ph type="sldNum" sz="quarter" idx="12"/>
          </p:nvPr>
        </p:nvSpPr>
        <p:spPr/>
        <p:txBody>
          <a:bodyPr/>
          <a:lstStyle/>
          <a:p>
            <a:fld id="{D1A5DB53-E47B-4130-A0EA-78824542178B}" type="slidenum">
              <a:rPr lang="en-US" smtClean="0">
                <a:solidFill>
                  <a:srgbClr val="1F497D"/>
                </a:solidFill>
              </a:rPr>
              <a:pPr/>
              <a:t>10</a:t>
            </a:fld>
            <a:endParaRPr lang="en-US">
              <a:solidFill>
                <a:srgbClr val="1F497D"/>
              </a:solidFill>
            </a:endParaRPr>
          </a:p>
        </p:txBody>
      </p:sp>
    </p:spTree>
    <p:extLst>
      <p:ext uri="{BB962C8B-B14F-4D97-AF65-F5344CB8AC3E}">
        <p14:creationId xmlns:p14="http://schemas.microsoft.com/office/powerpoint/2010/main" val="283637735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a:solidFill>
                  <a:srgbClr val="000000"/>
                </a:solidFill>
                <a:uFill>
                  <a:solidFill>
                    <a:srgbClr val="FFFFFF"/>
                  </a:solidFill>
                </a:uFill>
                <a:latin typeface="Arial"/>
              </a:rPr>
              <a:t>Be careful</a:t>
            </a:r>
          </a:p>
        </p:txBody>
      </p:sp>
      <p:sp>
        <p:nvSpPr>
          <p:cNvPr id="141" name="TextShape 2"/>
          <p:cNvSpPr txBox="1"/>
          <p:nvPr/>
        </p:nvSpPr>
        <p:spPr>
          <a:xfrm>
            <a:off x="618300" y="1604515"/>
            <a:ext cx="10951895"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What looks as a virtue, might lead to a badness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Example: Honor (dignity, integrity, pride), led to many wars and crimes</a:t>
            </a:r>
          </a:p>
        </p:txBody>
      </p:sp>
      <p:sp>
        <p:nvSpPr>
          <p:cNvPr id="2" name="Footer Placeholder 1"/>
          <p:cNvSpPr>
            <a:spLocks noGrp="1"/>
          </p:cNvSpPr>
          <p:nvPr>
            <p:ph type="ftr" sz="quarter" idx="11"/>
          </p:nvPr>
        </p:nvSpPr>
        <p:spPr/>
        <p:txBody>
          <a:bodyPr/>
          <a:lstStyle/>
          <a:p>
            <a:r>
              <a:rPr lang="en-US">
                <a:solidFill>
                  <a:srgbClr val="1F497D"/>
                </a:solidFill>
              </a:rPr>
              <a:t>Engineering Ethics    lecture 4</a:t>
            </a:r>
          </a:p>
        </p:txBody>
      </p:sp>
      <p:sp>
        <p:nvSpPr>
          <p:cNvPr id="3" name="Slide Number Placeholder 2"/>
          <p:cNvSpPr>
            <a:spLocks noGrp="1"/>
          </p:cNvSpPr>
          <p:nvPr>
            <p:ph type="sldNum" sz="quarter" idx="12"/>
          </p:nvPr>
        </p:nvSpPr>
        <p:spPr/>
        <p:txBody>
          <a:bodyPr/>
          <a:lstStyle/>
          <a:p>
            <a:fld id="{D1A5DB53-E47B-4130-A0EA-78824542178B}" type="slidenum">
              <a:rPr lang="en-US" smtClean="0">
                <a:solidFill>
                  <a:srgbClr val="1F497D"/>
                </a:solidFill>
              </a:rPr>
              <a:pPr/>
              <a:t>11</a:t>
            </a:fld>
            <a:endParaRPr lang="en-US">
              <a:solidFill>
                <a:srgbClr val="1F497D"/>
              </a:solidFill>
            </a:endParaRPr>
          </a:p>
        </p:txBody>
      </p:sp>
    </p:spTree>
    <p:extLst>
      <p:ext uri="{BB962C8B-B14F-4D97-AF65-F5344CB8AC3E}">
        <p14:creationId xmlns:p14="http://schemas.microsoft.com/office/powerpoint/2010/main" val="416725777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a:solidFill>
                  <a:srgbClr val="000000"/>
                </a:solidFill>
                <a:uFill>
                  <a:solidFill>
                    <a:srgbClr val="FFFFFF"/>
                  </a:solidFill>
                </a:uFill>
                <a:latin typeface="Arial"/>
              </a:rPr>
              <a:t>Personal vs. Corporate Morality</a:t>
            </a:r>
          </a:p>
        </p:txBody>
      </p:sp>
      <p:sp>
        <p:nvSpPr>
          <p:cNvPr id="143" name="TextShape 2"/>
          <p:cNvSpPr txBox="1"/>
          <p:nvPr/>
        </p:nvSpPr>
        <p:spPr>
          <a:xfrm>
            <a:off x="618300" y="1604515"/>
            <a:ext cx="10951895"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Can a corporate be honest or loyal?</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Should a corporate has the right to speak?</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Example: Supreme Court decision in Citizens United v. Federal Election Commission</a:t>
            </a:r>
          </a:p>
        </p:txBody>
      </p:sp>
      <p:sp>
        <p:nvSpPr>
          <p:cNvPr id="2" name="Footer Placeholder 1"/>
          <p:cNvSpPr>
            <a:spLocks noGrp="1"/>
          </p:cNvSpPr>
          <p:nvPr>
            <p:ph type="ftr" sz="quarter" idx="11"/>
          </p:nvPr>
        </p:nvSpPr>
        <p:spPr/>
        <p:txBody>
          <a:bodyPr/>
          <a:lstStyle/>
          <a:p>
            <a:r>
              <a:rPr lang="en-US">
                <a:solidFill>
                  <a:srgbClr val="1F497D"/>
                </a:solidFill>
              </a:rPr>
              <a:t>Engineering Ethics    lecture 4</a:t>
            </a:r>
          </a:p>
        </p:txBody>
      </p:sp>
      <p:sp>
        <p:nvSpPr>
          <p:cNvPr id="3" name="Slide Number Placeholder 2"/>
          <p:cNvSpPr>
            <a:spLocks noGrp="1"/>
          </p:cNvSpPr>
          <p:nvPr>
            <p:ph type="sldNum" sz="quarter" idx="12"/>
          </p:nvPr>
        </p:nvSpPr>
        <p:spPr/>
        <p:txBody>
          <a:bodyPr/>
          <a:lstStyle/>
          <a:p>
            <a:fld id="{D1A5DB53-E47B-4130-A0EA-78824542178B}" type="slidenum">
              <a:rPr lang="en-US" smtClean="0">
                <a:solidFill>
                  <a:srgbClr val="1F497D"/>
                </a:solidFill>
              </a:rPr>
              <a:pPr/>
              <a:t>12</a:t>
            </a:fld>
            <a:endParaRPr lang="en-US">
              <a:solidFill>
                <a:srgbClr val="1F497D"/>
              </a:solidFill>
            </a:endParaRPr>
          </a:p>
        </p:txBody>
      </p:sp>
    </p:spTree>
    <p:extLst>
      <p:ext uri="{BB962C8B-B14F-4D97-AF65-F5344CB8AC3E}">
        <p14:creationId xmlns:p14="http://schemas.microsoft.com/office/powerpoint/2010/main" val="312216492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a:solidFill>
                  <a:srgbClr val="000000"/>
                </a:solidFill>
                <a:uFill>
                  <a:solidFill>
                    <a:srgbClr val="FFFFFF"/>
                  </a:solidFill>
                </a:uFill>
                <a:latin typeface="Arial"/>
              </a:rPr>
              <a:t>Which theory to choose?</a:t>
            </a:r>
          </a:p>
        </p:txBody>
      </p:sp>
      <p:sp>
        <p:nvSpPr>
          <p:cNvPr id="145" name="TextShape 2"/>
          <p:cNvSpPr txBox="1"/>
          <p:nvPr/>
        </p:nvSpPr>
        <p:spPr>
          <a:xfrm>
            <a:off x="1128992" y="1604515"/>
            <a:ext cx="9956268"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You do not have to choose, take them all.</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Frequently, they all give the same solution</a:t>
            </a:r>
          </a:p>
          <a:p>
            <a:pPr marL="783821" lvl="1" indent="-293933">
              <a:buClr>
                <a:srgbClr val="000000"/>
              </a:buClr>
              <a:buSzPct val="75000"/>
              <a:buFont typeface="Symbol" charset="2"/>
              <a:buChar char=""/>
            </a:pPr>
            <a:r>
              <a:rPr lang="en-US" sz="2540" spc="-1" dirty="0">
                <a:solidFill>
                  <a:srgbClr val="000000"/>
                </a:solidFill>
                <a:uFill>
                  <a:solidFill>
                    <a:srgbClr val="FFFFFF"/>
                  </a:solidFill>
                </a:uFill>
                <a:latin typeface="Arial"/>
              </a:rPr>
              <a:t>Example: Chemical Plant discharging in local water</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What happens if they contradict? (WIPP)</a:t>
            </a:r>
          </a:p>
          <a:p>
            <a:pPr marL="783821" lvl="1" indent="-293933">
              <a:buClr>
                <a:srgbClr val="000000"/>
              </a:buClr>
              <a:buSzPct val="75000"/>
              <a:buFont typeface="Symbol" charset="2"/>
              <a:buChar char=""/>
            </a:pPr>
            <a:r>
              <a:rPr lang="en-US" sz="2540" spc="-1" dirty="0">
                <a:solidFill>
                  <a:srgbClr val="000000"/>
                </a:solidFill>
                <a:uFill>
                  <a:solidFill>
                    <a:srgbClr val="FFFFFF"/>
                  </a:solidFill>
                </a:uFill>
                <a:latin typeface="Arial"/>
              </a:rPr>
              <a:t>Rights and duty should precede utilitarian</a:t>
            </a:r>
          </a:p>
        </p:txBody>
      </p:sp>
      <p:sp>
        <p:nvSpPr>
          <p:cNvPr id="2" name="Footer Placeholder 1"/>
          <p:cNvSpPr>
            <a:spLocks noGrp="1"/>
          </p:cNvSpPr>
          <p:nvPr>
            <p:ph type="ftr" sz="quarter" idx="11"/>
          </p:nvPr>
        </p:nvSpPr>
        <p:spPr/>
        <p:txBody>
          <a:bodyPr/>
          <a:lstStyle/>
          <a:p>
            <a:r>
              <a:rPr lang="en-US">
                <a:solidFill>
                  <a:srgbClr val="1F497D"/>
                </a:solidFill>
              </a:rPr>
              <a:t>Engineering Ethics    lecture 4</a:t>
            </a:r>
          </a:p>
        </p:txBody>
      </p:sp>
      <p:sp>
        <p:nvSpPr>
          <p:cNvPr id="3" name="Slide Number Placeholder 2"/>
          <p:cNvSpPr>
            <a:spLocks noGrp="1"/>
          </p:cNvSpPr>
          <p:nvPr>
            <p:ph type="sldNum" sz="quarter" idx="12"/>
          </p:nvPr>
        </p:nvSpPr>
        <p:spPr/>
        <p:txBody>
          <a:bodyPr/>
          <a:lstStyle/>
          <a:p>
            <a:fld id="{D1A5DB53-E47B-4130-A0EA-78824542178B}" type="slidenum">
              <a:rPr lang="en-US" smtClean="0">
                <a:solidFill>
                  <a:srgbClr val="1F497D"/>
                </a:solidFill>
              </a:rPr>
              <a:pPr/>
              <a:t>13</a:t>
            </a:fld>
            <a:endParaRPr lang="en-US">
              <a:solidFill>
                <a:srgbClr val="1F497D"/>
              </a:solidFill>
            </a:endParaRPr>
          </a:p>
        </p:txBody>
      </p:sp>
    </p:spTree>
    <p:extLst>
      <p:ext uri="{BB962C8B-B14F-4D97-AF65-F5344CB8AC3E}">
        <p14:creationId xmlns:p14="http://schemas.microsoft.com/office/powerpoint/2010/main" val="149951418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a:solidFill>
                  <a:srgbClr val="000000"/>
                </a:solidFill>
                <a:uFill>
                  <a:solidFill>
                    <a:srgbClr val="FFFFFF"/>
                  </a:solidFill>
                </a:uFill>
                <a:latin typeface="Arial"/>
              </a:rPr>
              <a:t>Non-Western Ethical Thinking</a:t>
            </a:r>
          </a:p>
        </p:txBody>
      </p:sp>
      <p:sp>
        <p:nvSpPr>
          <p:cNvPr id="147" name="TextShape 2"/>
          <p:cNvSpPr txBox="1"/>
          <p:nvPr/>
        </p:nvSpPr>
        <p:spPr>
          <a:xfrm>
            <a:off x="618300" y="1604515"/>
            <a:ext cx="10951895"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Do the same theories apply globally?</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Usually, the same ethical principles (specially professional ones) are similar, regardless of the origins (philosophy, religion, culture … </a:t>
            </a:r>
            <a:r>
              <a:rPr lang="en-US" sz="2903" spc="-1" dirty="0" err="1">
                <a:solidFill>
                  <a:srgbClr val="000000"/>
                </a:solidFill>
                <a:uFill>
                  <a:solidFill>
                    <a:srgbClr val="FFFFFF"/>
                  </a:solidFill>
                </a:uFill>
                <a:latin typeface="Arial"/>
              </a:rPr>
              <a:t>etc</a:t>
            </a:r>
            <a:r>
              <a:rPr lang="en-US" sz="2903" spc="-1" dirty="0">
                <a:solidFill>
                  <a:srgbClr val="000000"/>
                </a:solidFill>
                <a:uFill>
                  <a:solidFill>
                    <a:srgbClr val="FFFFFF"/>
                  </a:solidFill>
                </a:uFill>
                <a:latin typeface="Arial"/>
              </a:rPr>
              <a:t>)</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Muslim, Christian, Jewish</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Chinese, Confucius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Indian</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Similar Codes of ethics</a:t>
            </a:r>
          </a:p>
        </p:txBody>
      </p:sp>
      <p:sp>
        <p:nvSpPr>
          <p:cNvPr id="2" name="Footer Placeholder 1"/>
          <p:cNvSpPr>
            <a:spLocks noGrp="1"/>
          </p:cNvSpPr>
          <p:nvPr>
            <p:ph type="ftr" sz="quarter" idx="11"/>
          </p:nvPr>
        </p:nvSpPr>
        <p:spPr/>
        <p:txBody>
          <a:bodyPr/>
          <a:lstStyle/>
          <a:p>
            <a:r>
              <a:rPr lang="en-US">
                <a:solidFill>
                  <a:srgbClr val="1F497D"/>
                </a:solidFill>
              </a:rPr>
              <a:t>Engineering Ethics    lecture 4</a:t>
            </a:r>
          </a:p>
        </p:txBody>
      </p:sp>
      <p:sp>
        <p:nvSpPr>
          <p:cNvPr id="3" name="Slide Number Placeholder 2"/>
          <p:cNvSpPr>
            <a:spLocks noGrp="1"/>
          </p:cNvSpPr>
          <p:nvPr>
            <p:ph type="sldNum" sz="quarter" idx="12"/>
          </p:nvPr>
        </p:nvSpPr>
        <p:spPr/>
        <p:txBody>
          <a:bodyPr/>
          <a:lstStyle/>
          <a:p>
            <a:fld id="{D1A5DB53-E47B-4130-A0EA-78824542178B}" type="slidenum">
              <a:rPr lang="en-US" smtClean="0">
                <a:solidFill>
                  <a:srgbClr val="1F497D"/>
                </a:solidFill>
              </a:rPr>
              <a:pPr/>
              <a:t>14</a:t>
            </a:fld>
            <a:endParaRPr lang="en-US">
              <a:solidFill>
                <a:srgbClr val="1F497D"/>
              </a:solidFill>
            </a:endParaRPr>
          </a:p>
        </p:txBody>
      </p:sp>
    </p:spTree>
    <p:extLst>
      <p:ext uri="{BB962C8B-B14F-4D97-AF65-F5344CB8AC3E}">
        <p14:creationId xmlns:p14="http://schemas.microsoft.com/office/powerpoint/2010/main" val="157055799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a:t>
            </a:r>
          </a:p>
        </p:txBody>
      </p:sp>
      <p:sp>
        <p:nvSpPr>
          <p:cNvPr id="3" name="Footer Placeholder 2"/>
          <p:cNvSpPr>
            <a:spLocks noGrp="1"/>
          </p:cNvSpPr>
          <p:nvPr>
            <p:ph type="ftr" sz="quarter" idx="11"/>
          </p:nvPr>
        </p:nvSpPr>
        <p:spPr/>
        <p:txBody>
          <a:bodyPr/>
          <a:lstStyle/>
          <a:p>
            <a:r>
              <a:rPr lang="en-US">
                <a:solidFill>
                  <a:srgbClr val="1F497D"/>
                </a:solidFill>
              </a:rPr>
              <a:t>Engineering Ethics    lecture 4</a:t>
            </a: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15</a:t>
            </a:fld>
            <a:endParaRPr lang="en-US">
              <a:solidFill>
                <a:srgbClr val="1F497D"/>
              </a:solidFill>
            </a:endParaRPr>
          </a:p>
        </p:txBody>
      </p:sp>
      <p:sp>
        <p:nvSpPr>
          <p:cNvPr id="5" name="Content Placeholder 4"/>
          <p:cNvSpPr>
            <a:spLocks noGrp="1"/>
          </p:cNvSpPr>
          <p:nvPr>
            <p:ph sz="quarter" idx="1"/>
          </p:nvPr>
        </p:nvSpPr>
        <p:spPr>
          <a:xfrm>
            <a:off x="1202028" y="1143000"/>
            <a:ext cx="8972282" cy="4937760"/>
          </a:xfrm>
        </p:spPr>
        <p:txBody>
          <a:bodyPr/>
          <a:lstStyle/>
          <a:p>
            <a:endParaRPr lang="en-US" sz="2800" spc="-1" dirty="0">
              <a:solidFill>
                <a:srgbClr val="000000"/>
              </a:solidFill>
              <a:uFill>
                <a:solidFill>
                  <a:srgbClr val="FFFFFF"/>
                </a:solidFill>
              </a:uFill>
              <a:latin typeface="Arial"/>
            </a:endParaRPr>
          </a:p>
          <a:p>
            <a:r>
              <a:rPr lang="en-US" sz="2400" spc="-1" dirty="0">
                <a:solidFill>
                  <a:srgbClr val="000000"/>
                </a:solidFill>
                <a:uFill>
                  <a:solidFill>
                    <a:srgbClr val="FFFFFF"/>
                  </a:solidFill>
                </a:uFill>
                <a:latin typeface="Arial"/>
              </a:rPr>
              <a:t>Bhopal plant</a:t>
            </a:r>
          </a:p>
          <a:p>
            <a:pPr marL="0" indent="0">
              <a:buNone/>
            </a:pPr>
            <a:endParaRPr lang="en-US" sz="2400" dirty="0"/>
          </a:p>
          <a:p>
            <a:r>
              <a:rPr lang="en-US" sz="2400" spc="-1" dirty="0">
                <a:solidFill>
                  <a:srgbClr val="000000"/>
                </a:solidFill>
                <a:uFill>
                  <a:solidFill>
                    <a:srgbClr val="FFFFFF"/>
                  </a:solidFill>
                </a:uFill>
                <a:latin typeface="Arial"/>
              </a:rPr>
              <a:t>The Aberdeen Three</a:t>
            </a:r>
          </a:p>
          <a:p>
            <a:pPr marL="0" indent="0">
              <a:buNone/>
            </a:pPr>
            <a:endParaRPr lang="en-US" dirty="0"/>
          </a:p>
        </p:txBody>
      </p:sp>
      <p:sp>
        <p:nvSpPr>
          <p:cNvPr id="6" name="TextBox 5"/>
          <p:cNvSpPr txBox="1"/>
          <p:nvPr/>
        </p:nvSpPr>
        <p:spPr>
          <a:xfrm>
            <a:off x="7963436" y="463034"/>
            <a:ext cx="3618964"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t>Book chapter 3 pages from 50 to 52</a:t>
            </a:r>
          </a:p>
        </p:txBody>
      </p:sp>
    </p:spTree>
    <p:extLst>
      <p:ext uri="{BB962C8B-B14F-4D97-AF65-F5344CB8AC3E}">
        <p14:creationId xmlns:p14="http://schemas.microsoft.com/office/powerpoint/2010/main" val="280148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a:t>
            </a:r>
          </a:p>
        </p:txBody>
      </p:sp>
      <p:sp>
        <p:nvSpPr>
          <p:cNvPr id="3" name="Footer Placeholder 2"/>
          <p:cNvSpPr>
            <a:spLocks noGrp="1"/>
          </p:cNvSpPr>
          <p:nvPr>
            <p:ph type="ftr" sz="quarter" idx="11"/>
          </p:nvPr>
        </p:nvSpPr>
        <p:spPr/>
        <p:txBody>
          <a:bodyPr/>
          <a:lstStyle/>
          <a:p>
            <a:r>
              <a:rPr lang="en-US">
                <a:solidFill>
                  <a:srgbClr val="1F497D"/>
                </a:solidFill>
              </a:rPr>
              <a:t>Engineering Ethics    lecture 4</a:t>
            </a: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2</a:t>
            </a:fld>
            <a:endParaRPr lang="en-US">
              <a:solidFill>
                <a:srgbClr val="1F497D"/>
              </a:solidFill>
            </a:endParaRPr>
          </a:p>
        </p:txBody>
      </p:sp>
      <p:sp>
        <p:nvSpPr>
          <p:cNvPr id="5" name="Content Placeholder 4"/>
          <p:cNvSpPr>
            <a:spLocks noGrp="1"/>
          </p:cNvSpPr>
          <p:nvPr>
            <p:ph sz="quarter" idx="1"/>
          </p:nvPr>
        </p:nvSpPr>
        <p:spPr/>
        <p:txBody>
          <a:bodyPr>
            <a:normAutofit/>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In this chapter, analyze other engineering ethics cases, we</a:t>
            </a:r>
          </a:p>
          <a:p>
            <a:pPr marL="0" indent="0" algn="ctr">
              <a:buNone/>
            </a:pPr>
            <a:r>
              <a:rPr lang="en-US" dirty="0"/>
              <a:t>Develop a framework for analyzing ethical problems. Codes of ethics can be used as an aid in analyzing ethical issues. In this chapter, we will examine moral theories and see how they can also be used as a means for analyzing ethical cases .</a:t>
            </a:r>
            <a:endParaRPr lang="en-US" dirty="0">
              <a:solidFill>
                <a:srgbClr val="00B0F0"/>
              </a:solidFill>
            </a:endParaRPr>
          </a:p>
        </p:txBody>
      </p:sp>
    </p:spTree>
    <p:extLst>
      <p:ext uri="{BB962C8B-B14F-4D97-AF65-F5344CB8AC3E}">
        <p14:creationId xmlns:p14="http://schemas.microsoft.com/office/powerpoint/2010/main" val="385283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dirty="0">
                <a:solidFill>
                  <a:srgbClr val="000000"/>
                </a:solidFill>
                <a:uFill>
                  <a:solidFill>
                    <a:srgbClr val="FFFFFF"/>
                  </a:solidFill>
                </a:uFill>
                <a:latin typeface="Arial"/>
              </a:rPr>
              <a:t>What is moral theory?</a:t>
            </a:r>
          </a:p>
        </p:txBody>
      </p:sp>
      <p:sp>
        <p:nvSpPr>
          <p:cNvPr id="120" name="TextShape 2"/>
          <p:cNvSpPr txBox="1"/>
          <p:nvPr/>
        </p:nvSpPr>
        <p:spPr>
          <a:xfrm>
            <a:off x="1980087" y="1604515"/>
            <a:ext cx="8228321"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Organize ideas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Define terms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4 Theories considered:</a:t>
            </a:r>
          </a:p>
          <a:p>
            <a:pPr marL="783821" lvl="1" indent="-293933">
              <a:buClr>
                <a:srgbClr val="000000"/>
              </a:buClr>
              <a:buSzPct val="75000"/>
              <a:buFont typeface="Symbol" charset="2"/>
              <a:buChar char=""/>
            </a:pPr>
            <a:r>
              <a:rPr lang="en-US" sz="2540" spc="-1" dirty="0">
                <a:solidFill>
                  <a:srgbClr val="000000"/>
                </a:solidFill>
                <a:uFill>
                  <a:solidFill>
                    <a:srgbClr val="FFFFFF"/>
                  </a:solidFill>
                </a:uFill>
                <a:latin typeface="Arial"/>
              </a:rPr>
              <a:t>Utilitarianism</a:t>
            </a:r>
          </a:p>
          <a:p>
            <a:pPr marL="783821" lvl="1" indent="-293933">
              <a:buClr>
                <a:srgbClr val="000000"/>
              </a:buClr>
              <a:buSzPct val="75000"/>
              <a:buFont typeface="Symbol" charset="2"/>
              <a:buChar char=""/>
            </a:pPr>
            <a:r>
              <a:rPr lang="en-US" sz="2540" spc="-1" dirty="0">
                <a:solidFill>
                  <a:srgbClr val="000000"/>
                </a:solidFill>
                <a:uFill>
                  <a:solidFill>
                    <a:srgbClr val="FFFFFF"/>
                  </a:solidFill>
                </a:uFill>
                <a:latin typeface="Arial"/>
              </a:rPr>
              <a:t>Duty ethics</a:t>
            </a:r>
          </a:p>
          <a:p>
            <a:pPr marL="783821" lvl="1" indent="-293933">
              <a:buClr>
                <a:srgbClr val="000000"/>
              </a:buClr>
              <a:buSzPct val="75000"/>
              <a:buFont typeface="Symbol" charset="2"/>
              <a:buChar char=""/>
            </a:pPr>
            <a:r>
              <a:rPr lang="en-US" sz="2540" spc="-1" dirty="0">
                <a:solidFill>
                  <a:srgbClr val="000000"/>
                </a:solidFill>
                <a:uFill>
                  <a:solidFill>
                    <a:srgbClr val="FFFFFF"/>
                  </a:solidFill>
                </a:uFill>
                <a:latin typeface="Arial"/>
              </a:rPr>
              <a:t>Rights ethics</a:t>
            </a:r>
          </a:p>
          <a:p>
            <a:pPr marL="783821" lvl="1" indent="-293933">
              <a:buClr>
                <a:srgbClr val="000000"/>
              </a:buClr>
              <a:buSzPct val="75000"/>
              <a:buFont typeface="Symbol" charset="2"/>
              <a:buChar char=""/>
            </a:pPr>
            <a:r>
              <a:rPr lang="en-US" sz="2540" spc="-1" dirty="0">
                <a:solidFill>
                  <a:srgbClr val="000000"/>
                </a:solidFill>
                <a:uFill>
                  <a:solidFill>
                    <a:srgbClr val="FFFFFF"/>
                  </a:solidFill>
                </a:uFill>
                <a:latin typeface="Arial"/>
              </a:rPr>
              <a:t>Virtue ethics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 </a:t>
            </a:r>
          </a:p>
        </p:txBody>
      </p:sp>
      <p:sp>
        <p:nvSpPr>
          <p:cNvPr id="2" name="Footer Placeholder 1"/>
          <p:cNvSpPr>
            <a:spLocks noGrp="1"/>
          </p:cNvSpPr>
          <p:nvPr>
            <p:ph type="ftr" sz="quarter" idx="11"/>
          </p:nvPr>
        </p:nvSpPr>
        <p:spPr/>
        <p:txBody>
          <a:bodyPr/>
          <a:lstStyle/>
          <a:p>
            <a:r>
              <a:rPr lang="en-US">
                <a:solidFill>
                  <a:srgbClr val="1F497D"/>
                </a:solidFill>
              </a:rPr>
              <a:t>Engineering Ethics    lecture 4</a:t>
            </a:r>
          </a:p>
        </p:txBody>
      </p:sp>
      <p:sp>
        <p:nvSpPr>
          <p:cNvPr id="3" name="Slide Number Placeholder 2"/>
          <p:cNvSpPr>
            <a:spLocks noGrp="1"/>
          </p:cNvSpPr>
          <p:nvPr>
            <p:ph type="sldNum" sz="quarter" idx="12"/>
          </p:nvPr>
        </p:nvSpPr>
        <p:spPr/>
        <p:txBody>
          <a:bodyPr/>
          <a:lstStyle/>
          <a:p>
            <a:fld id="{D1A5DB53-E47B-4130-A0EA-78824542178B}" type="slidenum">
              <a:rPr lang="en-US" smtClean="0">
                <a:solidFill>
                  <a:srgbClr val="1F497D"/>
                </a:solidFill>
              </a:rPr>
              <a:pPr/>
              <a:t>3</a:t>
            </a:fld>
            <a:endParaRPr lang="en-US">
              <a:solidFill>
                <a:srgbClr val="1F497D"/>
              </a:solidFill>
            </a:endParaRPr>
          </a:p>
        </p:txBody>
      </p:sp>
    </p:spTree>
    <p:extLst>
      <p:ext uri="{BB962C8B-B14F-4D97-AF65-F5344CB8AC3E}">
        <p14:creationId xmlns:p14="http://schemas.microsoft.com/office/powerpoint/2010/main" val="131913341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1980087" y="273353"/>
            <a:ext cx="8228321" cy="1144355"/>
          </a:xfrm>
          <a:prstGeom prst="rect">
            <a:avLst/>
          </a:prstGeom>
          <a:noFill/>
          <a:ln>
            <a:noFill/>
          </a:ln>
        </p:spPr>
        <p:txBody>
          <a:bodyPr lIns="0" tIns="0" rIns="0" bIns="0" anchor="ctr"/>
          <a:lstStyle/>
          <a:p>
            <a:pPr marL="391910" lvl="1" indent="-195955" algn="ctr">
              <a:buClr>
                <a:srgbClr val="000000"/>
              </a:buClr>
              <a:buSzPct val="45000"/>
              <a:buFont typeface="Wingdings" charset="2"/>
              <a:buChar char=""/>
            </a:pPr>
            <a:r>
              <a:rPr lang="en-US" sz="3992" spc="-1">
                <a:solidFill>
                  <a:srgbClr val="000000"/>
                </a:solidFill>
                <a:uFill>
                  <a:solidFill>
                    <a:srgbClr val="FFFFFF"/>
                  </a:solidFill>
                </a:uFill>
                <a:latin typeface="Arial"/>
              </a:rPr>
              <a:t>Utilitarianism</a:t>
            </a:r>
          </a:p>
        </p:txBody>
      </p:sp>
      <p:sp>
        <p:nvSpPr>
          <p:cNvPr id="122" name="TextShape 2"/>
          <p:cNvSpPr txBox="1"/>
          <p:nvPr/>
        </p:nvSpPr>
        <p:spPr>
          <a:xfrm>
            <a:off x="644058" y="1604515"/>
            <a:ext cx="10951895"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maximizing the well-being of society as a whole (not individuals)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Example: Dams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Try to balance, but focus on most benefit to most people</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Many engineering analysis: risk–benefit, cost–benefit</a:t>
            </a:r>
          </a:p>
        </p:txBody>
      </p:sp>
      <p:sp>
        <p:nvSpPr>
          <p:cNvPr id="2" name="TextBox 1"/>
          <p:cNvSpPr txBox="1"/>
          <p:nvPr/>
        </p:nvSpPr>
        <p:spPr>
          <a:xfrm>
            <a:off x="2099254" y="3966692"/>
            <a:ext cx="7377725"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sz="2400" dirty="0"/>
              <a:t>Actions are right if they are for the benefit of the majority</a:t>
            </a:r>
          </a:p>
        </p:txBody>
      </p:sp>
      <p:sp>
        <p:nvSpPr>
          <p:cNvPr id="3" name="Footer Placeholder 2"/>
          <p:cNvSpPr>
            <a:spLocks noGrp="1"/>
          </p:cNvSpPr>
          <p:nvPr>
            <p:ph type="ftr" sz="quarter" idx="11"/>
          </p:nvPr>
        </p:nvSpPr>
        <p:spPr/>
        <p:txBody>
          <a:bodyPr/>
          <a:lstStyle/>
          <a:p>
            <a:r>
              <a:rPr lang="en-US">
                <a:solidFill>
                  <a:srgbClr val="1F497D"/>
                </a:solidFill>
              </a:rPr>
              <a:t>Engineering Ethics    lecture 4</a:t>
            </a: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4</a:t>
            </a:fld>
            <a:endParaRPr lang="en-US">
              <a:solidFill>
                <a:srgbClr val="1F497D"/>
              </a:solidFill>
            </a:endParaRPr>
          </a:p>
        </p:txBody>
      </p:sp>
    </p:spTree>
    <p:extLst>
      <p:ext uri="{BB962C8B-B14F-4D97-AF65-F5344CB8AC3E}">
        <p14:creationId xmlns:p14="http://schemas.microsoft.com/office/powerpoint/2010/main" val="31385647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1980087" y="273353"/>
            <a:ext cx="8228321" cy="1144355"/>
          </a:xfrm>
          <a:prstGeom prst="rect">
            <a:avLst/>
          </a:prstGeom>
          <a:noFill/>
          <a:ln>
            <a:noFill/>
          </a:ln>
        </p:spPr>
        <p:txBody>
          <a:bodyPr lIns="0" tIns="0" rIns="0" bIns="0" anchor="ctr"/>
          <a:lstStyle/>
          <a:p>
            <a:pPr marL="195955" lvl="1" algn="ctr">
              <a:buClr>
                <a:srgbClr val="000000"/>
              </a:buClr>
              <a:buSzPct val="45000"/>
            </a:pPr>
            <a:r>
              <a:rPr lang="en-US" sz="3992" spc="-1" dirty="0">
                <a:solidFill>
                  <a:srgbClr val="000000"/>
                </a:solidFill>
                <a:uFill>
                  <a:solidFill>
                    <a:srgbClr val="FFFFFF"/>
                  </a:solidFill>
                </a:uFill>
                <a:latin typeface="Arial"/>
              </a:rPr>
              <a:t>Utilitarianism is NOT that good</a:t>
            </a:r>
          </a:p>
        </p:txBody>
      </p:sp>
      <p:sp>
        <p:nvSpPr>
          <p:cNvPr id="124" name="TextShape 2"/>
          <p:cNvSpPr txBox="1"/>
          <p:nvPr/>
        </p:nvSpPr>
        <p:spPr>
          <a:xfrm>
            <a:off x="1116113" y="1604515"/>
            <a:ext cx="9956268"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The best for most may be very bad for some</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Ex: Waste Isolation Pilot Plant (WIPP) near Carlsbad, New Mexico</a:t>
            </a:r>
          </a:p>
          <a:p>
            <a:pPr marL="783821" lvl="1" indent="-293933">
              <a:buClr>
                <a:srgbClr val="000000"/>
              </a:buClr>
              <a:buSzPct val="75000"/>
              <a:buFont typeface="Symbol" charset="2"/>
              <a:buChar char=""/>
            </a:pPr>
            <a:r>
              <a:rPr lang="en-US" sz="2540" spc="-1" dirty="0">
                <a:solidFill>
                  <a:srgbClr val="000000"/>
                </a:solidFill>
                <a:uFill>
                  <a:solidFill>
                    <a:srgbClr val="FFFFFF"/>
                  </a:solidFill>
                </a:uFill>
                <a:latin typeface="Arial"/>
              </a:rPr>
              <a:t>Permanent repository for nuclear waste of USA</a:t>
            </a:r>
          </a:p>
          <a:p>
            <a:pPr marL="783821" lvl="1" indent="-293933">
              <a:buClr>
                <a:srgbClr val="000000"/>
              </a:buClr>
              <a:buSzPct val="75000"/>
              <a:buFont typeface="Symbol" charset="2"/>
              <a:buChar char=""/>
            </a:pPr>
            <a:r>
              <a:rPr lang="en-US" sz="2540" spc="-1" dirty="0">
                <a:solidFill>
                  <a:srgbClr val="000000"/>
                </a:solidFill>
                <a:uFill>
                  <a:solidFill>
                    <a:srgbClr val="FFFFFF"/>
                  </a:solidFill>
                </a:uFill>
                <a:latin typeface="Arial"/>
              </a:rPr>
              <a:t>Risk of transportation accidents</a:t>
            </a:r>
          </a:p>
          <a:p>
            <a:pPr marL="783821" lvl="1" indent="-293933">
              <a:buClr>
                <a:srgbClr val="000000"/>
              </a:buClr>
              <a:buSzPct val="75000"/>
              <a:buFont typeface="Symbol" charset="2"/>
              <a:buChar char=""/>
            </a:pPr>
            <a:r>
              <a:rPr lang="en-US" sz="2540" spc="-1" dirty="0">
                <a:solidFill>
                  <a:srgbClr val="000000"/>
                </a:solidFill>
                <a:uFill>
                  <a:solidFill>
                    <a:srgbClr val="FFFFFF"/>
                  </a:solidFill>
                </a:uFill>
                <a:latin typeface="Arial"/>
              </a:rPr>
              <a:t>Medical and electrical technologies by nuclear</a:t>
            </a:r>
          </a:p>
          <a:p>
            <a:pPr marL="783821" lvl="1" indent="-293933">
              <a:buClr>
                <a:srgbClr val="000000"/>
              </a:buClr>
              <a:buSzPct val="75000"/>
              <a:buFont typeface="Symbol" charset="2"/>
              <a:buChar char=""/>
            </a:pPr>
            <a:endParaRPr lang="en-US" sz="2540" spc="-1" dirty="0">
              <a:solidFill>
                <a:srgbClr val="000000"/>
              </a:solidFill>
              <a:uFill>
                <a:solidFill>
                  <a:srgbClr val="FFFFFF"/>
                </a:solidFill>
              </a:uFill>
              <a:latin typeface="Arial"/>
            </a:endParaRP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Possible outcomes are usually guessed, might be wrong.</a:t>
            </a:r>
          </a:p>
          <a:p>
            <a:endParaRPr lang="en-US" sz="2903" spc="-1" dirty="0">
              <a:solidFill>
                <a:srgbClr val="000000"/>
              </a:solidFill>
              <a:uFill>
                <a:solidFill>
                  <a:srgbClr val="FFFFFF"/>
                </a:solidFill>
              </a:uFill>
              <a:latin typeface="Arial"/>
            </a:endParaRPr>
          </a:p>
          <a:p>
            <a:endParaRPr lang="en-US" sz="2903" spc="-1" dirty="0">
              <a:solidFill>
                <a:srgbClr val="000000"/>
              </a:solidFill>
              <a:uFill>
                <a:solidFill>
                  <a:srgbClr val="FFFFFF"/>
                </a:solidFill>
              </a:uFill>
              <a:latin typeface="Arial"/>
            </a:endParaRPr>
          </a:p>
        </p:txBody>
      </p:sp>
      <p:sp>
        <p:nvSpPr>
          <p:cNvPr id="2" name="Footer Placeholder 1"/>
          <p:cNvSpPr>
            <a:spLocks noGrp="1"/>
          </p:cNvSpPr>
          <p:nvPr>
            <p:ph type="ftr" sz="quarter" idx="11"/>
          </p:nvPr>
        </p:nvSpPr>
        <p:spPr/>
        <p:txBody>
          <a:bodyPr/>
          <a:lstStyle/>
          <a:p>
            <a:r>
              <a:rPr lang="en-US">
                <a:solidFill>
                  <a:srgbClr val="1F497D"/>
                </a:solidFill>
              </a:rPr>
              <a:t>Engineering Ethics    lecture 4</a:t>
            </a:r>
          </a:p>
        </p:txBody>
      </p:sp>
      <p:sp>
        <p:nvSpPr>
          <p:cNvPr id="3" name="Slide Number Placeholder 2"/>
          <p:cNvSpPr>
            <a:spLocks noGrp="1"/>
          </p:cNvSpPr>
          <p:nvPr>
            <p:ph type="sldNum" sz="quarter" idx="12"/>
          </p:nvPr>
        </p:nvSpPr>
        <p:spPr/>
        <p:txBody>
          <a:bodyPr/>
          <a:lstStyle/>
          <a:p>
            <a:fld id="{D1A5DB53-E47B-4130-A0EA-78824542178B}" type="slidenum">
              <a:rPr lang="en-US" smtClean="0">
                <a:solidFill>
                  <a:srgbClr val="1F497D"/>
                </a:solidFill>
              </a:rPr>
              <a:pPr/>
              <a:t>5</a:t>
            </a:fld>
            <a:endParaRPr lang="en-US">
              <a:solidFill>
                <a:srgbClr val="1F497D"/>
              </a:solidFill>
            </a:endParaRPr>
          </a:p>
        </p:txBody>
      </p:sp>
    </p:spTree>
    <p:extLst>
      <p:ext uri="{BB962C8B-B14F-4D97-AF65-F5344CB8AC3E}">
        <p14:creationId xmlns:p14="http://schemas.microsoft.com/office/powerpoint/2010/main" val="28467607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a:solidFill>
                  <a:srgbClr val="000000"/>
                </a:solidFill>
                <a:uFill>
                  <a:solidFill>
                    <a:srgbClr val="FFFFFF"/>
                  </a:solidFill>
                </a:uFill>
                <a:latin typeface="Arial"/>
              </a:rPr>
              <a:t>Cost-Benefit analysis</a:t>
            </a:r>
          </a:p>
        </p:txBody>
      </p:sp>
      <p:sp>
        <p:nvSpPr>
          <p:cNvPr id="129" name="TextShape 2"/>
          <p:cNvSpPr txBox="1"/>
          <p:nvPr/>
        </p:nvSpPr>
        <p:spPr>
          <a:xfrm>
            <a:off x="1116113" y="1604515"/>
            <a:ext cx="9956268"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Similar to utilitarianism</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Dollar (objective) calculations don’t take subjective issues into considerations (scenery, animal life, … </a:t>
            </a:r>
            <a:r>
              <a:rPr lang="en-US" sz="2903" spc="-1" dirty="0" err="1">
                <a:solidFill>
                  <a:srgbClr val="000000"/>
                </a:solidFill>
                <a:uFill>
                  <a:solidFill>
                    <a:srgbClr val="FFFFFF"/>
                  </a:solidFill>
                </a:uFill>
                <a:latin typeface="Arial"/>
              </a:rPr>
              <a:t>etc</a:t>
            </a:r>
            <a:r>
              <a:rPr lang="en-US" sz="2903" spc="-1" dirty="0">
                <a:solidFill>
                  <a:srgbClr val="000000"/>
                </a:solidFill>
                <a:uFill>
                  <a:solidFill>
                    <a:srgbClr val="FFFFFF"/>
                  </a:solidFill>
                </a:uFill>
                <a:latin typeface="Arial"/>
              </a:rPr>
              <a:t>)</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Who will pay? Who will gain?</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NOT ethical analysis: determines feasibility</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Ethics should come first</a:t>
            </a:r>
          </a:p>
        </p:txBody>
      </p:sp>
      <p:sp>
        <p:nvSpPr>
          <p:cNvPr id="2" name="Footer Placeholder 1"/>
          <p:cNvSpPr>
            <a:spLocks noGrp="1"/>
          </p:cNvSpPr>
          <p:nvPr>
            <p:ph type="ftr" sz="quarter" idx="11"/>
          </p:nvPr>
        </p:nvSpPr>
        <p:spPr/>
        <p:txBody>
          <a:bodyPr/>
          <a:lstStyle/>
          <a:p>
            <a:r>
              <a:rPr lang="en-US">
                <a:solidFill>
                  <a:srgbClr val="1F497D"/>
                </a:solidFill>
              </a:rPr>
              <a:t>Engineering Ethics    lecture 4</a:t>
            </a:r>
          </a:p>
        </p:txBody>
      </p:sp>
      <p:sp>
        <p:nvSpPr>
          <p:cNvPr id="3" name="Slide Number Placeholder 2"/>
          <p:cNvSpPr>
            <a:spLocks noGrp="1"/>
          </p:cNvSpPr>
          <p:nvPr>
            <p:ph type="sldNum" sz="quarter" idx="12"/>
          </p:nvPr>
        </p:nvSpPr>
        <p:spPr/>
        <p:txBody>
          <a:bodyPr/>
          <a:lstStyle/>
          <a:p>
            <a:fld id="{D1A5DB53-E47B-4130-A0EA-78824542178B}" type="slidenum">
              <a:rPr lang="en-US" smtClean="0">
                <a:solidFill>
                  <a:srgbClr val="1F497D"/>
                </a:solidFill>
              </a:rPr>
              <a:pPr/>
              <a:t>6</a:t>
            </a:fld>
            <a:endParaRPr lang="en-US">
              <a:solidFill>
                <a:srgbClr val="1F497D"/>
              </a:solidFill>
            </a:endParaRPr>
          </a:p>
        </p:txBody>
      </p:sp>
    </p:spTree>
    <p:extLst>
      <p:ext uri="{BB962C8B-B14F-4D97-AF65-F5344CB8AC3E}">
        <p14:creationId xmlns:p14="http://schemas.microsoft.com/office/powerpoint/2010/main" val="146806942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a:solidFill>
                  <a:srgbClr val="000000"/>
                </a:solidFill>
                <a:uFill>
                  <a:solidFill>
                    <a:srgbClr val="FFFFFF"/>
                  </a:solidFill>
                </a:uFill>
                <a:latin typeface="Arial"/>
              </a:rPr>
              <a:t>Duty Ethics</a:t>
            </a:r>
          </a:p>
        </p:txBody>
      </p:sp>
      <p:sp>
        <p:nvSpPr>
          <p:cNvPr id="131" name="TextShape 2"/>
          <p:cNvSpPr txBox="1"/>
          <p:nvPr/>
        </p:nvSpPr>
        <p:spPr>
          <a:xfrm>
            <a:off x="1116113" y="1604515"/>
            <a:ext cx="9956268" cy="1897135"/>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Ethical actions: could be written as a list: Be honest, Do not harm others ... </a:t>
            </a:r>
            <a:r>
              <a:rPr lang="en-US" sz="2903" spc="-1" dirty="0" err="1">
                <a:solidFill>
                  <a:srgbClr val="000000"/>
                </a:solidFill>
                <a:uFill>
                  <a:solidFill>
                    <a:srgbClr val="FFFFFF"/>
                  </a:solidFill>
                </a:uFill>
                <a:latin typeface="Arial"/>
              </a:rPr>
              <a:t>etc</a:t>
            </a:r>
            <a:r>
              <a:rPr lang="en-US" sz="2903" spc="-1" dirty="0">
                <a:solidFill>
                  <a:srgbClr val="000000"/>
                </a:solidFill>
                <a:uFill>
                  <a:solidFill>
                    <a:srgbClr val="FFFFFF"/>
                  </a:solidFill>
                </a:uFill>
                <a:latin typeface="Arial"/>
              </a:rPr>
              <a:t> </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Represent respect, are universal</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Perform your duties.</a:t>
            </a:r>
          </a:p>
        </p:txBody>
      </p:sp>
    </p:spTree>
    <p:extLst>
      <p:ext uri="{BB962C8B-B14F-4D97-AF65-F5344CB8AC3E}">
        <p14:creationId xmlns:p14="http://schemas.microsoft.com/office/powerpoint/2010/main" val="68567212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a:solidFill>
                  <a:srgbClr val="000000"/>
                </a:solidFill>
                <a:uFill>
                  <a:solidFill>
                    <a:srgbClr val="FFFFFF"/>
                  </a:solidFill>
                </a:uFill>
                <a:latin typeface="Arial"/>
              </a:rPr>
              <a:t>Rights Ethics</a:t>
            </a:r>
          </a:p>
        </p:txBody>
      </p:sp>
      <p:sp>
        <p:nvSpPr>
          <p:cNvPr id="134" name="TextShape 2"/>
          <p:cNvSpPr txBox="1"/>
          <p:nvPr/>
        </p:nvSpPr>
        <p:spPr>
          <a:xfrm>
            <a:off x="1116113" y="1604515"/>
            <a:ext cx="9956268" cy="1897135"/>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Humans have rights of life, liberty and property </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Declaration of Independence of USA</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People’s rights: duty of other people to respect</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Duty ethics and right ethics are two facets of the same coin</a:t>
            </a:r>
          </a:p>
        </p:txBody>
      </p:sp>
    </p:spTree>
    <p:extLst>
      <p:ext uri="{BB962C8B-B14F-4D97-AF65-F5344CB8AC3E}">
        <p14:creationId xmlns:p14="http://schemas.microsoft.com/office/powerpoint/2010/main" val="9407769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1980087" y="273353"/>
            <a:ext cx="8228321" cy="1144355"/>
          </a:xfrm>
          <a:prstGeom prst="rect">
            <a:avLst/>
          </a:prstGeom>
          <a:noFill/>
          <a:ln>
            <a:noFill/>
          </a:ln>
        </p:spPr>
        <p:txBody>
          <a:bodyPr lIns="0" tIns="0" rIns="0" bIns="0" anchor="ctr"/>
          <a:lstStyle/>
          <a:p>
            <a:pPr algn="ctr"/>
            <a:r>
              <a:rPr lang="en-US" sz="3992" spc="-1">
                <a:solidFill>
                  <a:srgbClr val="000000"/>
                </a:solidFill>
                <a:uFill>
                  <a:solidFill>
                    <a:srgbClr val="FFFFFF"/>
                  </a:solidFill>
                </a:uFill>
                <a:latin typeface="Arial"/>
              </a:rPr>
              <a:t>Duty/Right Ethics NOT Perfect</a:t>
            </a:r>
          </a:p>
        </p:txBody>
      </p:sp>
      <p:sp>
        <p:nvSpPr>
          <p:cNvPr id="137" name="TextShape 2"/>
          <p:cNvSpPr txBox="1"/>
          <p:nvPr/>
        </p:nvSpPr>
        <p:spPr>
          <a:xfrm>
            <a:off x="1116113" y="1604515"/>
            <a:ext cx="9956268" cy="3977484"/>
          </a:xfrm>
          <a:prstGeom prst="rect">
            <a:avLst/>
          </a:prstGeom>
          <a:noFill/>
          <a:ln>
            <a:noFill/>
          </a:ln>
        </p:spPr>
        <p:txBody>
          <a:bodyPr lIns="0" tIns="0" rIns="0" bIns="0"/>
          <a:lstStyle/>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Contradiction between the rights of 2 groups</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Right of individual vs. the benefit of the community.</a:t>
            </a:r>
          </a:p>
          <a:p>
            <a:pPr marL="391910" indent="-293933">
              <a:buClr>
                <a:srgbClr val="000000"/>
              </a:buClr>
              <a:buSzPct val="45000"/>
              <a:buFont typeface="Wingdings" charset="2"/>
              <a:buChar char=""/>
            </a:pPr>
            <a:r>
              <a:rPr lang="en-US" sz="2903" spc="-1" dirty="0">
                <a:solidFill>
                  <a:srgbClr val="000000"/>
                </a:solidFill>
                <a:uFill>
                  <a:solidFill>
                    <a:srgbClr val="FFFFFF"/>
                  </a:solidFill>
                </a:uFill>
                <a:latin typeface="Arial"/>
              </a:rPr>
              <a:t>Usually multiple theories are needed.</a:t>
            </a:r>
          </a:p>
        </p:txBody>
      </p:sp>
      <p:sp>
        <p:nvSpPr>
          <p:cNvPr id="2" name="Footer Placeholder 1"/>
          <p:cNvSpPr>
            <a:spLocks noGrp="1"/>
          </p:cNvSpPr>
          <p:nvPr>
            <p:ph type="ftr" sz="quarter" idx="11"/>
          </p:nvPr>
        </p:nvSpPr>
        <p:spPr/>
        <p:txBody>
          <a:bodyPr/>
          <a:lstStyle/>
          <a:p>
            <a:r>
              <a:rPr lang="en-US">
                <a:solidFill>
                  <a:srgbClr val="1F497D"/>
                </a:solidFill>
              </a:rPr>
              <a:t>Engineering Ethics    lecture 4</a:t>
            </a:r>
          </a:p>
        </p:txBody>
      </p:sp>
      <p:sp>
        <p:nvSpPr>
          <p:cNvPr id="3" name="Slide Number Placeholder 2"/>
          <p:cNvSpPr>
            <a:spLocks noGrp="1"/>
          </p:cNvSpPr>
          <p:nvPr>
            <p:ph type="sldNum" sz="quarter" idx="12"/>
          </p:nvPr>
        </p:nvSpPr>
        <p:spPr/>
        <p:txBody>
          <a:bodyPr/>
          <a:lstStyle/>
          <a:p>
            <a:fld id="{D1A5DB53-E47B-4130-A0EA-78824542178B}" type="slidenum">
              <a:rPr lang="en-US" smtClean="0">
                <a:solidFill>
                  <a:srgbClr val="1F497D"/>
                </a:solidFill>
              </a:rPr>
              <a:pPr/>
              <a:t>9</a:t>
            </a:fld>
            <a:endParaRPr lang="en-US">
              <a:solidFill>
                <a:srgbClr val="1F497D"/>
              </a:solidFill>
            </a:endParaRPr>
          </a:p>
        </p:txBody>
      </p:sp>
    </p:spTree>
    <p:extLst>
      <p:ext uri="{BB962C8B-B14F-4D97-AF65-F5344CB8AC3E}">
        <p14:creationId xmlns:p14="http://schemas.microsoft.com/office/powerpoint/2010/main" val="339185721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678</Words>
  <Application>Microsoft Office PowerPoint</Application>
  <PresentationFormat>Widescreen</PresentationFormat>
  <Paragraphs>116</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Symbol</vt:lpstr>
      <vt:lpstr>Wingdings</vt:lpstr>
      <vt:lpstr>Wingdings 3</vt:lpstr>
      <vt:lpstr>Origin</vt:lpstr>
      <vt:lpstr>Engineering Ethics  Dr. Rania Ramadan  lecture 4: Understanding Ethical Problems  </vt:lpstr>
      <vt:lpstr>Goal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Case Studies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Ethics By: Dr. Eman Abdel Ghaffar</dc:title>
  <dc:creator>hp</dc:creator>
  <cp:lastModifiedBy>Rania Ramadan</cp:lastModifiedBy>
  <cp:revision>22</cp:revision>
  <dcterms:created xsi:type="dcterms:W3CDTF">2019-09-23T09:23:57Z</dcterms:created>
  <dcterms:modified xsi:type="dcterms:W3CDTF">2020-11-24T14:10:19Z</dcterms:modified>
</cp:coreProperties>
</file>